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7" r:id="rId3"/>
    <p:sldId id="265" r:id="rId4"/>
    <p:sldId id="268" r:id="rId5"/>
    <p:sldId id="270" r:id="rId6"/>
    <p:sldId id="269" r:id="rId7"/>
    <p:sldId id="271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64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42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8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1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450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9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837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4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6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30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5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1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eunjusibigdata.herokuapp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10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719683" y="5625575"/>
            <a:ext cx="23997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경상국립대학교</a:t>
            </a:r>
            <a:r>
              <a:rPr lang="en-US" altLang="ko-KR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최재혁</a:t>
            </a:r>
            <a:endParaRPr lang="en-US" altLang="ko-KR" sz="1400" u="sng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83279" y="5597696"/>
            <a:ext cx="22902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경상국립대학교</a:t>
            </a:r>
            <a:r>
              <a:rPr lang="en-US" altLang="ko-KR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박재영</a:t>
            </a:r>
            <a:endParaRPr lang="en-US" altLang="ko-KR" sz="1200" b="1" u="sng" dirty="0">
              <a:solidFill>
                <a:prstClr val="black">
                  <a:lumMod val="85000"/>
                  <a:lumOff val="1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22195" y="5552345"/>
            <a:ext cx="26997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경상국립대학교</a:t>
            </a:r>
            <a:r>
              <a:rPr lang="en-US" altLang="ko-KR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/ </a:t>
            </a: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김지원</a:t>
            </a:r>
            <a:endParaRPr lang="en-US" altLang="ko-KR" sz="1200" b="1" u="sng" dirty="0">
              <a:solidFill>
                <a:prstClr val="black">
                  <a:lumMod val="85000"/>
                  <a:lumOff val="1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1629" y="5552345"/>
            <a:ext cx="23997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경상국립대학교</a:t>
            </a:r>
            <a:r>
              <a:rPr lang="en-US" altLang="ko-KR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/ </a:t>
            </a:r>
            <a:r>
              <a:rPr lang="ko-KR" altLang="en-US" sz="1400" u="sng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홍성민</a:t>
            </a:r>
            <a:endParaRPr lang="en-US" altLang="ko-KR" sz="1400" u="sng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3" b="30091"/>
          <a:stretch/>
        </p:blipFill>
        <p:spPr>
          <a:xfrm>
            <a:off x="9070621" y="4686646"/>
            <a:ext cx="792000" cy="795163"/>
          </a:xfrm>
          <a:prstGeom prst="ellipse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1" t="20392" r="-1" b="24509"/>
          <a:stretch/>
        </p:blipFill>
        <p:spPr>
          <a:xfrm>
            <a:off x="3583279" y="4688228"/>
            <a:ext cx="792000" cy="792000"/>
          </a:xfrm>
          <a:prstGeom prst="ellipse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t="5137" r="265" b="19863"/>
          <a:stretch/>
        </p:blipFill>
        <p:spPr>
          <a:xfrm>
            <a:off x="719683" y="4688228"/>
            <a:ext cx="792000" cy="792000"/>
          </a:xfrm>
          <a:prstGeom prst="ellipse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1" b="26160"/>
          <a:stretch/>
        </p:blipFill>
        <p:spPr>
          <a:xfrm>
            <a:off x="6422195" y="4685065"/>
            <a:ext cx="792000" cy="792000"/>
          </a:xfrm>
          <a:prstGeom prst="ellipse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9683" y="1237967"/>
            <a:ext cx="705237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FOLIUM</a:t>
            </a: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과 </a:t>
            </a:r>
            <a:endParaRPr lang="en-US" altLang="ko-KR" sz="3200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n-US" altLang="ko-KR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GIS </a:t>
            </a:r>
            <a:r>
              <a:rPr lang="ko-KR" altLang="en-US" sz="32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지도분석을</a:t>
            </a:r>
            <a:r>
              <a:rPr lang="ko-KR" altLang="en-US" sz="32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이용한</a:t>
            </a:r>
            <a:endParaRPr lang="en-US" altLang="ko-KR" sz="3200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ko-KR" altLang="en-US" sz="48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전주시 자전거 도로 </a:t>
            </a:r>
            <a:endParaRPr lang="en-US" altLang="ko-KR" sz="4800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ko-KR" altLang="en-US" sz="48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최적위치</a:t>
            </a:r>
            <a:r>
              <a:rPr lang="ko-KR" altLang="en-US" sz="48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선정</a:t>
            </a:r>
            <a:endParaRPr lang="en-US" altLang="ko-KR" sz="4800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en-US" sz="4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195" y="704043"/>
            <a:ext cx="3547382" cy="354738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57676" y="-810463"/>
            <a:ext cx="6656519" cy="6335486"/>
          </a:xfrm>
          <a:prstGeom prst="rect">
            <a:avLst/>
          </a:prstGeom>
          <a:blipFill dpi="0" rotWithShape="1">
            <a:blip r:embed="rId7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31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789563"/>
            <a:ext cx="1219200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2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감사합니다</a:t>
            </a:r>
            <a:endParaRPr lang="ko-KR" altLang="en-US" sz="7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767740" y="-272561"/>
            <a:ext cx="6656519" cy="6335486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40976" y="5416594"/>
            <a:ext cx="6673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여태까지 했던 분석들을 </a:t>
            </a:r>
            <a:r>
              <a:rPr lang="ko-KR" altLang="en-US" dirty="0" err="1" smtClean="0"/>
              <a:t>대쉬보드</a:t>
            </a:r>
            <a:r>
              <a:rPr lang="ko-KR" altLang="en-US" dirty="0" smtClean="0"/>
              <a:t> 형태로 만들었습니다</a:t>
            </a:r>
            <a:r>
              <a:rPr lang="en-US" altLang="ko-KR" dirty="0" smtClean="0"/>
              <a:t>.</a:t>
            </a:r>
          </a:p>
          <a:p>
            <a:pPr algn="ctr"/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://jeunjusibigdata.herokuapp.com/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9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5192" y="324505"/>
            <a:ext cx="4315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전주시 자전거도로의 현주소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6213" y="784167"/>
            <a:ext cx="11520000" cy="576000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[</a:t>
            </a:r>
            <a:r>
              <a:rPr lang="ko-KR" altLang="en-US" b="1" dirty="0"/>
              <a:t>전주시의회 </a:t>
            </a:r>
            <a:r>
              <a:rPr lang="en-US" altLang="ko-KR" b="1" dirty="0"/>
              <a:t>5</a:t>
            </a:r>
            <a:r>
              <a:rPr lang="ko-KR" altLang="en-US" b="1" dirty="0" err="1"/>
              <a:t>분발언</a:t>
            </a:r>
            <a:r>
              <a:rPr lang="en-US" altLang="ko-KR" b="1" dirty="0"/>
              <a:t>] “</a:t>
            </a:r>
            <a:r>
              <a:rPr lang="ko-KR" altLang="en-US" b="1" dirty="0"/>
              <a:t>등교 </a:t>
            </a:r>
            <a:r>
              <a:rPr lang="ko-KR" altLang="en-US" b="1" dirty="0" err="1"/>
              <a:t>초등생</a:t>
            </a:r>
            <a:r>
              <a:rPr lang="ko-KR" altLang="en-US" b="1" dirty="0"/>
              <a:t> 사망사고는 모두의 책임”</a:t>
            </a: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777" y="271226"/>
            <a:ext cx="624254" cy="5129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5192" y="925831"/>
            <a:ext cx="110635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전주시의회 </a:t>
            </a:r>
            <a:r>
              <a:rPr lang="en-US" altLang="ko-KR" b="1" dirty="0"/>
              <a:t>5</a:t>
            </a:r>
            <a:r>
              <a:rPr lang="ko-KR" altLang="en-US" b="1" dirty="0" err="1"/>
              <a:t>분발언</a:t>
            </a:r>
            <a:r>
              <a:rPr lang="en-US" altLang="ko-KR" b="1" dirty="0"/>
              <a:t>] “</a:t>
            </a:r>
            <a:r>
              <a:rPr lang="ko-KR" altLang="en-US" b="1" dirty="0"/>
              <a:t>등교 </a:t>
            </a:r>
            <a:r>
              <a:rPr lang="ko-KR" altLang="en-US" b="1" dirty="0" err="1"/>
              <a:t>초등생</a:t>
            </a:r>
            <a:r>
              <a:rPr lang="ko-KR" altLang="en-US" b="1" dirty="0"/>
              <a:t> 사망사고는 모두의 책임</a:t>
            </a:r>
            <a:r>
              <a:rPr lang="ko-KR" altLang="en-US" b="1" dirty="0" smtClean="0"/>
              <a:t>”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/>
              <a:t>자전거 타고 등교하던 초등학생 레미콘 차량에 치여 </a:t>
            </a:r>
            <a:r>
              <a:rPr lang="ko-KR" altLang="en-US" b="1" dirty="0" smtClean="0"/>
              <a:t>사망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/>
              <a:t>전주시</a:t>
            </a:r>
            <a:r>
              <a:rPr lang="en-US" altLang="ko-KR" b="1" dirty="0"/>
              <a:t>, </a:t>
            </a:r>
            <a:r>
              <a:rPr lang="ko-KR" altLang="en-US" b="1" dirty="0"/>
              <a:t>자전거 도로 </a:t>
            </a:r>
            <a:r>
              <a:rPr lang="en-US" altLang="ko-KR" b="1" dirty="0"/>
              <a:t>11</a:t>
            </a:r>
            <a:r>
              <a:rPr lang="ko-KR" altLang="en-US" b="1" dirty="0"/>
              <a:t>개 노선 개설</a:t>
            </a:r>
            <a:r>
              <a:rPr lang="en-US" altLang="ko-KR" b="1" dirty="0"/>
              <a:t>·</a:t>
            </a:r>
            <a:r>
              <a:rPr lang="ko-KR" altLang="en-US" b="1" dirty="0"/>
              <a:t>정비 추진</a:t>
            </a:r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endParaRPr lang="en-US" altLang="ko-KR" b="1" dirty="0" smtClean="0"/>
          </a:p>
          <a:p>
            <a:pPr algn="ctr"/>
            <a:endParaRPr lang="en-US" altLang="ko-KR" b="1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전주시 자전거도로의 상황과 여러 </a:t>
            </a:r>
            <a:r>
              <a:rPr lang="ko-KR" altLang="en-US" b="1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매채들을</a:t>
            </a:r>
            <a:r>
              <a:rPr lang="ko-KR" altLang="en-US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통하여 개선할 필요성을 느꼈습니다</a:t>
            </a:r>
            <a:r>
              <a:rPr lang="en-US" altLang="ko-KR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b="1" dirty="0" smtClean="0"/>
          </a:p>
          <a:p>
            <a:endParaRPr lang="ko-KR" altLang="en-US" b="1" dirty="0"/>
          </a:p>
          <a:p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34" y="2657666"/>
            <a:ext cx="3255640" cy="2075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316" y="2688675"/>
            <a:ext cx="3392233" cy="20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91" y="2688675"/>
            <a:ext cx="3275912" cy="20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3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07559" y="101003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5007" y="631436"/>
            <a:ext cx="11520000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880" y="101003"/>
            <a:ext cx="624254" cy="512941"/>
          </a:xfrm>
          <a:prstGeom prst="rect">
            <a:avLst/>
          </a:prstGeom>
        </p:spPr>
      </p:pic>
      <p:pic>
        <p:nvPicPr>
          <p:cNvPr id="3074" name="Picture 2" descr="C:\Users\wowog\Desktop\워드클라우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137" y="1776483"/>
            <a:ext cx="3189773" cy="257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485192" y="988507"/>
            <a:ext cx="5220000" cy="549689"/>
            <a:chOff x="2102692" y="1466850"/>
            <a:chExt cx="8983729" cy="1409700"/>
          </a:xfrm>
          <a:solidFill>
            <a:schemeClr val="bg1"/>
          </a:solidFill>
        </p:grpSpPr>
        <p:sp>
          <p:nvSpPr>
            <p:cNvPr id="20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01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71" y="381000"/>
                <a:ext cx="7244297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2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빅카인즈</a:t>
                </a:r>
                <a:r>
                  <a:rPr lang="ko-KR" altLang="en-US" sz="12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2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‘</a:t>
                </a:r>
                <a:r>
                  <a:rPr lang="ko-KR" altLang="en-US" sz="12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전주시 자전거</a:t>
                </a:r>
                <a:r>
                  <a:rPr lang="en-US" altLang="ko-KR" sz="12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‘ </a:t>
                </a:r>
                <a:r>
                  <a:rPr lang="ko-KR" altLang="en-US" sz="12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워드 </a:t>
                </a:r>
                <a:r>
                  <a:rPr lang="ko-KR" altLang="en-US" sz="12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클라우드</a:t>
                </a:r>
                <a:r>
                  <a:rPr lang="ko-KR" altLang="en-US" sz="12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결과 </a:t>
                </a:r>
                <a:endParaRPr lang="ko-KR" alt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6202880" y="988507"/>
            <a:ext cx="5220000" cy="549689"/>
            <a:chOff x="2102692" y="1466850"/>
            <a:chExt cx="8983729" cy="1409700"/>
          </a:xfrm>
          <a:solidFill>
            <a:schemeClr val="bg1"/>
          </a:solidFill>
        </p:grpSpPr>
        <p:sp>
          <p:nvSpPr>
            <p:cNvPr id="25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70" y="381000"/>
                <a:ext cx="7244298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2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타지역과</a:t>
                </a:r>
                <a:r>
                  <a:rPr lang="ko-KR" altLang="en-US" sz="12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자전거 교통사고 빈도분석 결과 </a:t>
                </a:r>
                <a:endParaRPr lang="ko-KR" alt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488" y="1779822"/>
            <a:ext cx="4689747" cy="2529001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85192" y="4883063"/>
            <a:ext cx="5137038" cy="1266873"/>
          </a:xfrm>
          <a:prstGeom prst="roundRect">
            <a:avLst>
              <a:gd name="adj" fmla="val 376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뉴스 사이트 빅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카인즈에서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전주시 자전거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＇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워드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클라우드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만든 결과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＇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불편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‘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개선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＇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여러 부정적인 단어들이 결과로 나왔습니다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5192" y="324505"/>
            <a:ext cx="57196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워드클라우드와</a:t>
            </a:r>
            <a:r>
              <a:rPr lang="ko-KR" altLang="en-US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타지역과의</a:t>
            </a:r>
            <a:r>
              <a:rPr lang="ko-KR" altLang="en-US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자전거 교통사고 빈도분석</a:t>
            </a: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482488" y="4883063"/>
            <a:ext cx="4940391" cy="1266873"/>
          </a:xfrm>
          <a:prstGeom prst="roundRect">
            <a:avLst>
              <a:gd name="adj" fmla="val 376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전라북도의 자전거 사고 중에서 전주시가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번째로 높다는 것을 확인할 수 있었습니다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21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76213" y="663059"/>
            <a:ext cx="11520000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777" y="271226"/>
            <a:ext cx="624254" cy="5129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31" y="1627096"/>
            <a:ext cx="9272137" cy="3934558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85189" y="1001613"/>
            <a:ext cx="10796825" cy="549689"/>
            <a:chOff x="2102692" y="1466850"/>
            <a:chExt cx="8983729" cy="1409700"/>
          </a:xfrm>
          <a:solidFill>
            <a:schemeClr val="bg1"/>
          </a:solidFill>
        </p:grpSpPr>
        <p:sp>
          <p:nvSpPr>
            <p:cNvPr id="22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01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2854423" y="1466850"/>
              <a:ext cx="8231998" cy="1276350"/>
              <a:chOff x="1818670" y="381000"/>
              <a:chExt cx="8231998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054640" y="381000"/>
                <a:ext cx="7996028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2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전주시내 지역구 별 사고 </a:t>
                </a:r>
                <a:r>
                  <a:rPr lang="ko-KR" altLang="en-US" sz="12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빈도횟수</a:t>
                </a:r>
                <a:r>
                  <a:rPr lang="ko-KR" altLang="en-US" sz="12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분석  </a:t>
                </a:r>
                <a:endParaRPr lang="ko-KR" alt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1748303" y="951194"/>
                <a:ext cx="376703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7" name="직사각형 26"/>
          <p:cNvSpPr/>
          <p:nvPr/>
        </p:nvSpPr>
        <p:spPr>
          <a:xfrm>
            <a:off x="485192" y="324505"/>
            <a:ext cx="4315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전주시 자전거 교통사고 심층분석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88634" y="5722092"/>
            <a:ext cx="9839143" cy="767784"/>
          </a:xfrm>
          <a:prstGeom prst="roundRect">
            <a:avLst>
              <a:gd name="adj" fmla="val 376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그래프를 통해서 전주시의 각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동별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자전거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</a:rPr>
              <a:t>사건건수를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파악하였고 전체적인 사고 건수가 고르게 분포되어 있어 전주시의 자전거 도로 개선에 필요성을 느꼈습니다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827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76213" y="663059"/>
            <a:ext cx="11520000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777" y="271226"/>
            <a:ext cx="624254" cy="51294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97" y="1054891"/>
            <a:ext cx="5392777" cy="4087407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6173150" y="5369696"/>
            <a:ext cx="5430045" cy="549689"/>
            <a:chOff x="2102692" y="1466850"/>
            <a:chExt cx="8983729" cy="1409700"/>
          </a:xfrm>
          <a:solidFill>
            <a:schemeClr val="bg1"/>
          </a:solidFill>
        </p:grpSpPr>
        <p:sp>
          <p:nvSpPr>
            <p:cNvPr id="63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69" y="381000"/>
                <a:ext cx="7244299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2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자전거 사고 다발 구역 열지도 시각화</a:t>
                </a:r>
                <a:endParaRPr lang="ko-KR" alt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66" name="이등변 삼각형 65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7" name="그룹 66"/>
          <p:cNvGrpSpPr/>
          <p:nvPr/>
        </p:nvGrpSpPr>
        <p:grpSpPr>
          <a:xfrm>
            <a:off x="582896" y="5369697"/>
            <a:ext cx="5392778" cy="549689"/>
            <a:chOff x="2102692" y="1466850"/>
            <a:chExt cx="8983729" cy="1409700"/>
          </a:xfrm>
          <a:solidFill>
            <a:schemeClr val="bg1"/>
          </a:solidFill>
        </p:grpSpPr>
        <p:sp>
          <p:nvSpPr>
            <p:cNvPr id="68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>
                  <a:solidFill>
                    <a:prstClr val="white"/>
                  </a:solidFill>
                </a:rPr>
                <a:t>01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70" y="381000"/>
                <a:ext cx="7244298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2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자전거 도로 시각화 </a:t>
                </a:r>
                <a:endParaRPr lang="ko-KR" altLang="en-US" sz="12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71" name="이등변 삼각형 70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150" y="1059892"/>
            <a:ext cx="5430045" cy="408240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85192" y="324505"/>
            <a:ext cx="4315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FOLIUM</a:t>
            </a:r>
            <a:r>
              <a:rPr lang="ko-KR" altLang="en-US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이용한 </a:t>
            </a: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GIS </a:t>
            </a:r>
            <a:r>
              <a:rPr lang="ko-KR" altLang="en-US" sz="16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지도분석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76213" y="663059"/>
            <a:ext cx="11520000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777" y="271226"/>
            <a:ext cx="624254" cy="512941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6301592" y="5437576"/>
            <a:ext cx="5449503" cy="549689"/>
            <a:chOff x="2102692" y="1466850"/>
            <a:chExt cx="8983729" cy="1409700"/>
          </a:xfrm>
          <a:solidFill>
            <a:schemeClr val="bg1"/>
          </a:solidFill>
        </p:grpSpPr>
        <p:sp>
          <p:nvSpPr>
            <p:cNvPr id="63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04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69" y="381000"/>
                <a:ext cx="7244299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1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자전거 주요 시설 </a:t>
                </a:r>
                <a:r>
                  <a:rPr lang="ko-KR" altLang="en-US" sz="11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마커</a:t>
                </a:r>
                <a:r>
                  <a:rPr lang="ko-KR" altLang="en-US" sz="11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1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클러스터링</a:t>
                </a:r>
                <a:r>
                  <a:rPr lang="ko-KR" altLang="en-US" sz="11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시각화</a:t>
                </a:r>
                <a:endPara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66" name="이등변 삼각형 65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67" name="그룹 66"/>
          <p:cNvGrpSpPr/>
          <p:nvPr/>
        </p:nvGrpSpPr>
        <p:grpSpPr>
          <a:xfrm>
            <a:off x="571528" y="5437577"/>
            <a:ext cx="5574246" cy="549689"/>
            <a:chOff x="2102692" y="1466850"/>
            <a:chExt cx="8983729" cy="1409700"/>
          </a:xfrm>
          <a:solidFill>
            <a:schemeClr val="bg1"/>
          </a:solidFill>
        </p:grpSpPr>
        <p:sp>
          <p:nvSpPr>
            <p:cNvPr id="68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FD73D39-AB87-4033-B998-1323D4BAA486}"/>
                </a:ext>
              </a:extLst>
            </p:cNvPr>
            <p:cNvGrpSpPr/>
            <p:nvPr/>
          </p:nvGrpSpPr>
          <p:grpSpPr>
            <a:xfrm>
              <a:off x="3606151" y="1466850"/>
              <a:ext cx="7480270" cy="1276350"/>
              <a:chOff x="2570398" y="381000"/>
              <a:chExt cx="7480270" cy="1276350"/>
            </a:xfrm>
            <a:grpFill/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사각형: 둥근 대각선 방향 모서리 14">
                <a:extLst>
                  <a:ext uri="{FF2B5EF4-FFF2-40B4-BE49-F238E27FC236}">
                    <a16:creationId xmlns:a16="http://schemas.microsoft.com/office/drawing/2014/main" id="{58385261-F346-4C4B-96C9-A65E64E35691}"/>
                  </a:ext>
                </a:extLst>
              </p:cNvPr>
              <p:cNvSpPr/>
              <p:nvPr/>
            </p:nvSpPr>
            <p:spPr>
              <a:xfrm flipH="1">
                <a:off x="2806370" y="381000"/>
                <a:ext cx="7244298" cy="1276350"/>
              </a:xfrm>
              <a:prstGeom prst="round2DiagRect">
                <a:avLst>
                  <a:gd name="adj1" fmla="val 23424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>
                  <a:lnSpc>
                    <a:spcPct val="150000"/>
                  </a:lnSpc>
                  <a:defRPr/>
                </a:pPr>
                <a:r>
                  <a:rPr lang="ko-KR" altLang="en-US" sz="11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자전거 주요 시설 </a:t>
                </a:r>
                <a:r>
                  <a:rPr lang="ko-KR" altLang="en-US" sz="1100" b="1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마커</a:t>
                </a:r>
                <a:r>
                  <a:rPr lang="ko-KR" altLang="en-US" sz="11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시각화</a:t>
                </a:r>
                <a:endParaRPr lang="ko-KR" altLang="en-US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71" name="이등변 삼각형 70">
                <a:extLst>
                  <a:ext uri="{FF2B5EF4-FFF2-40B4-BE49-F238E27FC236}">
                    <a16:creationId xmlns:a16="http://schemas.microsoft.com/office/drawing/2014/main" id="{0954721F-4D62-40CC-917A-8D7E8832DAD4}"/>
                  </a:ext>
                </a:extLst>
              </p:cNvPr>
              <p:cNvSpPr/>
              <p:nvPr/>
            </p:nvSpPr>
            <p:spPr>
              <a:xfrm rot="16200000" flipH="1">
                <a:off x="2500032" y="901190"/>
                <a:ext cx="376702" cy="23597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93" y="1032672"/>
            <a:ext cx="5449503" cy="39024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7" y="1032672"/>
            <a:ext cx="5574247" cy="39024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5780" y="4900304"/>
            <a:ext cx="561287" cy="60067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895" y="4891271"/>
            <a:ext cx="517552" cy="54630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846" b="88462" l="10000" r="90000">
                        <a14:backgroundMark x1="74000" y1="7692" x2="76000" y2="1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3963" y="4985440"/>
            <a:ext cx="492731" cy="5124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81864" y="5047824"/>
            <a:ext cx="723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문화재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2717555" y="5067964"/>
            <a:ext cx="1369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어린이 보호구역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4706694" y="5047823"/>
            <a:ext cx="723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학교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485192" y="324505"/>
            <a:ext cx="4315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FOLIUM</a:t>
            </a:r>
            <a:r>
              <a:rPr lang="ko-KR" altLang="en-US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이용한 </a:t>
            </a:r>
            <a:r>
              <a:rPr lang="en-US" altLang="ko-KR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GIS </a:t>
            </a:r>
            <a:r>
              <a:rPr lang="ko-KR" altLang="en-US" sz="16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지도분석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8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76213" y="663059"/>
            <a:ext cx="11520000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777" y="271226"/>
            <a:ext cx="624254" cy="51294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1" y="1001613"/>
            <a:ext cx="6027575" cy="5192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420023" y="1001613"/>
            <a:ext cx="4009977" cy="549689"/>
            <a:chOff x="2102692" y="1466850"/>
            <a:chExt cx="8983727" cy="1409700"/>
          </a:xfrm>
          <a:solidFill>
            <a:schemeClr val="bg1"/>
          </a:solidFill>
        </p:grpSpPr>
        <p:sp>
          <p:nvSpPr>
            <p:cNvPr id="12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01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대각선 방향 모서리 14">
              <a:extLst>
                <a:ext uri="{FF2B5EF4-FFF2-40B4-BE49-F238E27FC236}">
                  <a16:creationId xmlns:a16="http://schemas.microsoft.com/office/drawing/2014/main" id="{58385261-F346-4C4B-96C9-A65E64E35691}"/>
                </a:ext>
              </a:extLst>
            </p:cNvPr>
            <p:cNvSpPr/>
            <p:nvPr/>
          </p:nvSpPr>
          <p:spPr>
            <a:xfrm flipH="1">
              <a:off x="4813142" y="1466850"/>
              <a:ext cx="6273277" cy="1276349"/>
            </a:xfrm>
            <a:prstGeom prst="round2DiagRect">
              <a:avLst>
                <a:gd name="adj1" fmla="val 2342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r>
                <a:rPr lang="ko-KR" altLang="en-US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권삼득로</a:t>
              </a:r>
              <a:endPara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85192" y="324505"/>
            <a:ext cx="4315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새 자전거도로 추천 경로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190751"/>
              </p:ext>
            </p:extLst>
          </p:nvPr>
        </p:nvGraphicFramePr>
        <p:xfrm>
          <a:off x="7420023" y="1995835"/>
          <a:ext cx="4009978" cy="1628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989">
                  <a:extLst>
                    <a:ext uri="{9D8B030D-6E8A-4147-A177-3AD203B41FA5}">
                      <a16:colId xmlns:a16="http://schemas.microsoft.com/office/drawing/2014/main" val="1075234580"/>
                    </a:ext>
                  </a:extLst>
                </a:gridCol>
                <a:gridCol w="2004989">
                  <a:extLst>
                    <a:ext uri="{9D8B030D-6E8A-4147-A177-3AD203B41FA5}">
                      <a16:colId xmlns:a16="http://schemas.microsoft.com/office/drawing/2014/main" val="521337623"/>
                    </a:ext>
                  </a:extLst>
                </a:gridCol>
              </a:tblGrid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사고횟수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16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70885"/>
                  </a:ext>
                </a:extLst>
              </a:tr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중요시설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763800"/>
                  </a:ext>
                </a:extLst>
              </a:tr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중요도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상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30071"/>
                  </a:ext>
                </a:extLst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7420023" y="4068942"/>
            <a:ext cx="4009977" cy="1680474"/>
          </a:xfrm>
          <a:prstGeom prst="roundRect">
            <a:avLst>
              <a:gd name="adj" fmla="val 376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권삼득로는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사고다발구역이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곳이 있고 주위에 전북 대학교 및 중요시설들이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13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곳이 있어 추가적으로 자전거도로를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건설해야 합니다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92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76213" y="663059"/>
            <a:ext cx="11520000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777" y="271226"/>
            <a:ext cx="624254" cy="5129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24" y="930956"/>
            <a:ext cx="3768076" cy="526579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5192" y="324505"/>
            <a:ext cx="4315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새 자전거도로 추천 경로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862503" y="1049457"/>
            <a:ext cx="4007923" cy="549689"/>
            <a:chOff x="2102692" y="1466850"/>
            <a:chExt cx="8983727" cy="1409700"/>
          </a:xfrm>
          <a:solidFill>
            <a:schemeClr val="bg1"/>
          </a:solidFill>
        </p:grpSpPr>
        <p:sp>
          <p:nvSpPr>
            <p:cNvPr id="17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02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8" name="사각형: 둥근 대각선 방향 모서리 14">
              <a:extLst>
                <a:ext uri="{FF2B5EF4-FFF2-40B4-BE49-F238E27FC236}">
                  <a16:creationId xmlns:a16="http://schemas.microsoft.com/office/drawing/2014/main" id="{58385261-F346-4C4B-96C9-A65E64E35691}"/>
                </a:ext>
              </a:extLst>
            </p:cNvPr>
            <p:cNvSpPr/>
            <p:nvPr/>
          </p:nvSpPr>
          <p:spPr>
            <a:xfrm flipH="1">
              <a:off x="4813142" y="1466850"/>
              <a:ext cx="6273277" cy="1276349"/>
            </a:xfrm>
            <a:prstGeom prst="round2DiagRect">
              <a:avLst>
                <a:gd name="adj1" fmla="val 2342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r>
                <a:rPr lang="ko-KR" altLang="en-US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경기전길</a:t>
              </a:r>
              <a:endPara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221272"/>
              </p:ext>
            </p:extLst>
          </p:nvPr>
        </p:nvGraphicFramePr>
        <p:xfrm>
          <a:off x="6862503" y="1860467"/>
          <a:ext cx="4009978" cy="2171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989">
                  <a:extLst>
                    <a:ext uri="{9D8B030D-6E8A-4147-A177-3AD203B41FA5}">
                      <a16:colId xmlns:a16="http://schemas.microsoft.com/office/drawing/2014/main" val="1075234580"/>
                    </a:ext>
                  </a:extLst>
                </a:gridCol>
                <a:gridCol w="2004989">
                  <a:extLst>
                    <a:ext uri="{9D8B030D-6E8A-4147-A177-3AD203B41FA5}">
                      <a16:colId xmlns:a16="http://schemas.microsoft.com/office/drawing/2014/main" val="521337623"/>
                    </a:ext>
                  </a:extLst>
                </a:gridCol>
              </a:tblGrid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사고횟수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70885"/>
                  </a:ext>
                </a:extLst>
              </a:tr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중요시설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763800"/>
                  </a:ext>
                </a:extLst>
              </a:tr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관광자원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9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30071"/>
                  </a:ext>
                </a:extLst>
              </a:tr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중요도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87195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6862503" y="4345218"/>
            <a:ext cx="4007923" cy="1680474"/>
          </a:xfrm>
          <a:prstGeom prst="roundRect">
            <a:avLst>
              <a:gd name="adj" fmla="val 376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경기전길은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사고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다발구역은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곳이지만 관광지가 많이 분포해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있으므로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/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자전거도로를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추가적으로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건설해야 합니다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5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76213" y="180975"/>
            <a:ext cx="11839575" cy="6496050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76213" y="663059"/>
            <a:ext cx="11520000" cy="5801593"/>
          </a:xfrm>
          <a:prstGeom prst="roundRect">
            <a:avLst>
              <a:gd name="adj" fmla="val 376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777" y="271226"/>
            <a:ext cx="624254" cy="5129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326" y="2863567"/>
            <a:ext cx="3678451" cy="16062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9" y="2025369"/>
            <a:ext cx="2533575" cy="3118437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7549326" y="1316466"/>
            <a:ext cx="3678451" cy="549689"/>
            <a:chOff x="2102692" y="1466850"/>
            <a:chExt cx="8983727" cy="1409700"/>
          </a:xfrm>
          <a:solidFill>
            <a:schemeClr val="bg1"/>
          </a:solidFill>
        </p:grpSpPr>
        <p:sp>
          <p:nvSpPr>
            <p:cNvPr id="19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05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사각형: 둥근 대각선 방향 모서리 14">
              <a:extLst>
                <a:ext uri="{FF2B5EF4-FFF2-40B4-BE49-F238E27FC236}">
                  <a16:creationId xmlns:a16="http://schemas.microsoft.com/office/drawing/2014/main" id="{58385261-F346-4C4B-96C9-A65E64E35691}"/>
                </a:ext>
              </a:extLst>
            </p:cNvPr>
            <p:cNvSpPr/>
            <p:nvPr/>
          </p:nvSpPr>
          <p:spPr>
            <a:xfrm flipH="1">
              <a:off x="4813142" y="1466850"/>
              <a:ext cx="6273277" cy="1276349"/>
            </a:xfrm>
            <a:prstGeom prst="round2DiagRect">
              <a:avLst>
                <a:gd name="adj1" fmla="val 2342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r>
                <a:rPr lang="ko-KR" altLang="en-US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난전들로</a:t>
              </a:r>
              <a:endPara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040868" y="1223907"/>
            <a:ext cx="2779810" cy="549689"/>
            <a:chOff x="2102692" y="1466850"/>
            <a:chExt cx="8983727" cy="1409700"/>
          </a:xfrm>
          <a:solidFill>
            <a:schemeClr val="bg1"/>
          </a:solidFill>
        </p:grpSpPr>
        <p:sp>
          <p:nvSpPr>
            <p:cNvPr id="22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04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3" name="사각형: 둥근 대각선 방향 모서리 14">
              <a:extLst>
                <a:ext uri="{FF2B5EF4-FFF2-40B4-BE49-F238E27FC236}">
                  <a16:creationId xmlns:a16="http://schemas.microsoft.com/office/drawing/2014/main" id="{58385261-F346-4C4B-96C9-A65E64E35691}"/>
                </a:ext>
              </a:extLst>
            </p:cNvPr>
            <p:cNvSpPr/>
            <p:nvPr/>
          </p:nvSpPr>
          <p:spPr>
            <a:xfrm flipH="1">
              <a:off x="4813142" y="1466850"/>
              <a:ext cx="6273277" cy="1276349"/>
            </a:xfrm>
            <a:prstGeom prst="round2DiagRect">
              <a:avLst>
                <a:gd name="adj1" fmla="val 2342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r>
                <a:rPr lang="ko-KR" altLang="en-US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가재미로</a:t>
              </a:r>
              <a:endPara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4188" y="1211535"/>
            <a:ext cx="2748179" cy="549689"/>
            <a:chOff x="2102692" y="1466850"/>
            <a:chExt cx="8983727" cy="1409700"/>
          </a:xfrm>
          <a:solidFill>
            <a:schemeClr val="bg1"/>
          </a:solidFill>
        </p:grpSpPr>
        <p:sp>
          <p:nvSpPr>
            <p:cNvPr id="26" name="사각형: 둥근 대각선 방향 모서리 10">
              <a:extLst>
                <a:ext uri="{FF2B5EF4-FFF2-40B4-BE49-F238E27FC236}">
                  <a16:creationId xmlns:a16="http://schemas.microsoft.com/office/drawing/2014/main" id="{A731C59D-1649-457F-9B34-F94E4BC2ECB0}"/>
                </a:ext>
              </a:extLst>
            </p:cNvPr>
            <p:cNvSpPr/>
            <p:nvPr/>
          </p:nvSpPr>
          <p:spPr>
            <a:xfrm flipH="1">
              <a:off x="2102692" y="1466850"/>
              <a:ext cx="8983727" cy="1409700"/>
            </a:xfrm>
            <a:prstGeom prst="round2DiagRect">
              <a:avLst>
                <a:gd name="adj1" fmla="val 23424"/>
                <a:gd name="adj2" fmla="val 0"/>
              </a:avLst>
            </a:prstGeom>
            <a:gradFill flip="none" rotWithShape="1">
              <a:gsLst>
                <a:gs pos="33000">
                  <a:srgbClr val="28C84E"/>
                </a:gs>
                <a:gs pos="98000">
                  <a:srgbClr val="88D959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bIns="180000" rtlCol="0" anchor="ctr"/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03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대각선 방향 모서리 14">
              <a:extLst>
                <a:ext uri="{FF2B5EF4-FFF2-40B4-BE49-F238E27FC236}">
                  <a16:creationId xmlns:a16="http://schemas.microsoft.com/office/drawing/2014/main" id="{58385261-F346-4C4B-96C9-A65E64E35691}"/>
                </a:ext>
              </a:extLst>
            </p:cNvPr>
            <p:cNvSpPr/>
            <p:nvPr/>
          </p:nvSpPr>
          <p:spPr>
            <a:xfrm flipH="1">
              <a:off x="4813142" y="1466850"/>
              <a:ext cx="6273277" cy="1276349"/>
            </a:xfrm>
            <a:prstGeom prst="round2DiagRect">
              <a:avLst>
                <a:gd name="adj1" fmla="val 2342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lnSpc>
                  <a:spcPct val="150000"/>
                </a:lnSpc>
                <a:defRPr/>
              </a:pPr>
              <a:r>
                <a:rPr lang="ko-KR" altLang="en-US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새터로</a:t>
              </a:r>
              <a:endPara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85192" y="324505"/>
            <a:ext cx="4315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b="1" i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새 자전거도로 추천 경로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526435"/>
              </p:ext>
            </p:extLst>
          </p:nvPr>
        </p:nvGraphicFramePr>
        <p:xfrm>
          <a:off x="7549178" y="5354394"/>
          <a:ext cx="3697852" cy="1085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926">
                  <a:extLst>
                    <a:ext uri="{9D8B030D-6E8A-4147-A177-3AD203B41FA5}">
                      <a16:colId xmlns:a16="http://schemas.microsoft.com/office/drawing/2014/main" val="1075234580"/>
                    </a:ext>
                  </a:extLst>
                </a:gridCol>
                <a:gridCol w="1848926">
                  <a:extLst>
                    <a:ext uri="{9D8B030D-6E8A-4147-A177-3AD203B41FA5}">
                      <a16:colId xmlns:a16="http://schemas.microsoft.com/office/drawing/2014/main" val="521337623"/>
                    </a:ext>
                  </a:extLst>
                </a:gridCol>
              </a:tblGrid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사고횟수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70885"/>
                  </a:ext>
                </a:extLst>
              </a:tr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중요시설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763800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04043"/>
              </p:ext>
            </p:extLst>
          </p:nvPr>
        </p:nvGraphicFramePr>
        <p:xfrm>
          <a:off x="4040868" y="5617677"/>
          <a:ext cx="2779810" cy="542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905">
                  <a:extLst>
                    <a:ext uri="{9D8B030D-6E8A-4147-A177-3AD203B41FA5}">
                      <a16:colId xmlns:a16="http://schemas.microsoft.com/office/drawing/2014/main" val="1075234580"/>
                    </a:ext>
                  </a:extLst>
                </a:gridCol>
                <a:gridCol w="1389905">
                  <a:extLst>
                    <a:ext uri="{9D8B030D-6E8A-4147-A177-3AD203B41FA5}">
                      <a16:colId xmlns:a16="http://schemas.microsoft.com/office/drawing/2014/main" val="521337623"/>
                    </a:ext>
                  </a:extLst>
                </a:gridCol>
              </a:tblGrid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중요시설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10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70885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42171"/>
              </p:ext>
            </p:extLst>
          </p:nvPr>
        </p:nvGraphicFramePr>
        <p:xfrm>
          <a:off x="485192" y="5354394"/>
          <a:ext cx="2827176" cy="1085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588">
                  <a:extLst>
                    <a:ext uri="{9D8B030D-6E8A-4147-A177-3AD203B41FA5}">
                      <a16:colId xmlns:a16="http://schemas.microsoft.com/office/drawing/2014/main" val="1075234580"/>
                    </a:ext>
                  </a:extLst>
                </a:gridCol>
                <a:gridCol w="1413588">
                  <a:extLst>
                    <a:ext uri="{9D8B030D-6E8A-4147-A177-3AD203B41FA5}">
                      <a16:colId xmlns:a16="http://schemas.microsoft.com/office/drawing/2014/main" val="521337623"/>
                    </a:ext>
                  </a:extLst>
                </a:gridCol>
              </a:tblGrid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사고횟수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회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070885"/>
                  </a:ext>
                </a:extLst>
              </a:tr>
              <a:tr h="542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중요시설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7638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236" y="1960617"/>
            <a:ext cx="2775442" cy="31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312</Words>
  <Application>Microsoft Office PowerPoint</Application>
  <PresentationFormat>와이드스크린</PresentationFormat>
  <Paragraphs>96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Aharoni</vt:lpstr>
      <vt:lpstr>나눔스퀘어_ac Bold</vt:lpstr>
      <vt:lpstr>맑은 고딕</vt:lpstr>
      <vt:lpstr>Arial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홍성민</cp:lastModifiedBy>
  <cp:revision>37</cp:revision>
  <dcterms:created xsi:type="dcterms:W3CDTF">2021-03-29T07:11:29Z</dcterms:created>
  <dcterms:modified xsi:type="dcterms:W3CDTF">2021-05-12T12:58:48Z</dcterms:modified>
</cp:coreProperties>
</file>